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1" r:id="rId4"/>
    <p:sldMasterId id="2147483827" r:id="rId5"/>
  </p:sldMasterIdLst>
  <p:notesMasterIdLst>
    <p:notesMasterId r:id="rId23"/>
  </p:notesMasterIdLst>
  <p:handoutMasterIdLst>
    <p:handoutMasterId r:id="rId24"/>
  </p:handoutMasterIdLst>
  <p:sldIdLst>
    <p:sldId id="522" r:id="rId6"/>
    <p:sldId id="423" r:id="rId7"/>
    <p:sldId id="504" r:id="rId8"/>
    <p:sldId id="489" r:id="rId9"/>
    <p:sldId id="505" r:id="rId10"/>
    <p:sldId id="506" r:id="rId11"/>
    <p:sldId id="507" r:id="rId12"/>
    <p:sldId id="510" r:id="rId13"/>
    <p:sldId id="511" r:id="rId14"/>
    <p:sldId id="514" r:id="rId15"/>
    <p:sldId id="520" r:id="rId16"/>
    <p:sldId id="512" r:id="rId17"/>
    <p:sldId id="519" r:id="rId18"/>
    <p:sldId id="524" r:id="rId19"/>
    <p:sldId id="518" r:id="rId20"/>
    <p:sldId id="523" r:id="rId21"/>
    <p:sldId id="442" r:id="rId22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75FA8A-6545-4140-B9CC-6C6BA8EEF3D6}">
          <p14:sldIdLst>
            <p14:sldId id="522"/>
            <p14:sldId id="423"/>
            <p14:sldId id="504"/>
            <p14:sldId id="489"/>
            <p14:sldId id="505"/>
            <p14:sldId id="506"/>
            <p14:sldId id="507"/>
            <p14:sldId id="510"/>
            <p14:sldId id="511"/>
            <p14:sldId id="514"/>
            <p14:sldId id="520"/>
            <p14:sldId id="512"/>
            <p14:sldId id="519"/>
            <p14:sldId id="524"/>
            <p14:sldId id="518"/>
            <p14:sldId id="523"/>
            <p14:sldId id="442"/>
          </p14:sldIdLst>
        </p14:section>
        <p14:section name="Untitled Section" id="{CF736894-D7E3-1E42-A199-01BBB0CDE44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277" userDrawn="1">
          <p15:clr>
            <a:srgbClr val="A4A3A4"/>
          </p15:clr>
        </p15:guide>
        <p15:guide id="2" pos="7680">
          <p15:clr>
            <a:srgbClr val="A4A3A4"/>
          </p15:clr>
        </p15:guide>
        <p15:guide id="4" orient="horz" pos="895" userDrawn="1">
          <p15:clr>
            <a:srgbClr val="A4A3A4"/>
          </p15:clr>
        </p15:guide>
        <p15:guide id="5" orient="horz" pos="23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23"/>
    <a:srgbClr val="FFFFFF"/>
    <a:srgbClr val="FAFAFC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86"/>
  </p:normalViewPr>
  <p:slideViewPr>
    <p:cSldViewPr snapToGrid="0">
      <p:cViewPr varScale="1">
        <p:scale>
          <a:sx n="61" d="100"/>
          <a:sy n="61" d="100"/>
        </p:scale>
        <p:origin x="296" y="336"/>
      </p:cViewPr>
      <p:guideLst>
        <p:guide orient="horz" pos="3277"/>
        <p:guide pos="7680"/>
        <p:guide orient="horz" pos="895"/>
        <p:guide orient="horz" pos="23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293220" y="8551398"/>
            <a:ext cx="2168888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r>
              <a:rPr lang="en-NZ"/>
              <a:t>©2017 </a:t>
            </a:r>
            <a:r>
              <a:rPr lang="en-NZ" err="1"/>
              <a:t>Seequent</a:t>
            </a:r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193133" y="8573700"/>
            <a:ext cx="27767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 spc="10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0" y="8562550"/>
            <a:ext cx="50021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FC877-C1E9-4B7D-A6E7-8B3A6C1ABBE8}" type="slidenum">
              <a:rPr lang="en-NZ" smtClean="0"/>
              <a:t>‹#›</a:t>
            </a:fld>
            <a:endParaRPr lang="en-NZ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6218" y="0"/>
            <a:ext cx="791781" cy="7248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4" y="8766639"/>
            <a:ext cx="87611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NZ" sz="1200" b="1" cap="all" spc="-20" baseline="0"/>
              <a:t>Seequent</a:t>
            </a:r>
          </a:p>
        </p:txBody>
      </p:sp>
    </p:spTree>
    <p:extLst>
      <p:ext uri="{BB962C8B-B14F-4D97-AF65-F5344CB8AC3E}">
        <p14:creationId xmlns:p14="http://schemas.microsoft.com/office/powerpoint/2010/main" val="18400857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293220" y="8551398"/>
            <a:ext cx="2168888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r>
              <a:rPr lang="en-NZ"/>
              <a:t>©2017 </a:t>
            </a:r>
            <a:r>
              <a:rPr lang="en-NZ" err="1"/>
              <a:t>Seequent</a:t>
            </a:r>
            <a:endParaRPr lang="en-NZ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1193133" y="8573700"/>
            <a:ext cx="27767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NZ" spc="100"/>
              <a:t>PRESENTATION TITLE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0" y="8562550"/>
            <a:ext cx="50021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FC877-C1E9-4B7D-A6E7-8B3A6C1ABBE8}" type="slidenum">
              <a:rPr lang="en-NZ" smtClean="0"/>
              <a:t>‹#›</a:t>
            </a:fld>
            <a:endParaRPr lang="en-NZ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0" b="86167"/>
          <a:stretch/>
        </p:blipFill>
        <p:spPr>
          <a:xfrm>
            <a:off x="6066218" y="0"/>
            <a:ext cx="791781" cy="7248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0284" y="8766639"/>
            <a:ext cx="87611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NZ" sz="1200" b="1" cap="all" spc="-20" baseline="0"/>
              <a:t>Seequent</a:t>
            </a:r>
          </a:p>
        </p:txBody>
      </p:sp>
    </p:spTree>
    <p:extLst>
      <p:ext uri="{BB962C8B-B14F-4D97-AF65-F5344CB8AC3E}">
        <p14:creationId xmlns:p14="http://schemas.microsoft.com/office/powerpoint/2010/main" val="317952005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00A9-CD4E-4093-8009-8C2C2C17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A784F-6302-4D18-970F-4EE508FB2A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5975" y="4841875"/>
            <a:ext cx="20223163" cy="7847013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38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1372"/>
            <a:ext cx="24384000" cy="10274628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– bullets </a:t>
            </a:r>
            <a:endParaRPr lang="en-NZ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D701DAF-3ADA-438E-A6E5-9261B0CCA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5600" y="4208400"/>
            <a:ext cx="17859600" cy="7244300"/>
          </a:xfrm>
        </p:spPr>
        <p:txBody>
          <a:bodyPr tIns="46800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774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5CA794-4F3E-4E61-AB70-BAB214975E74}"/>
              </a:ext>
            </a:extLst>
          </p:cNvPr>
          <p:cNvSpPr/>
          <p:nvPr userDrawn="1"/>
        </p:nvSpPr>
        <p:spPr>
          <a:xfrm>
            <a:off x="0" y="3441372"/>
            <a:ext cx="24384000" cy="10274628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6942"/>
            <a:ext cx="17864666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– subhead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D6500-23BC-46AE-B1EA-265DBA659D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5600" y="5191200"/>
            <a:ext cx="17859600" cy="6256800"/>
          </a:xfrm>
        </p:spPr>
        <p:txBody>
          <a:bodyPr tIns="46800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BF9CD-0539-4EC4-B1EA-0EDBC2F87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5600" y="3441600"/>
            <a:ext cx="10134000" cy="1735200"/>
          </a:xfrm>
        </p:spPr>
        <p:txBody>
          <a:bodyPr tIns="1224000" rIns="360000"/>
          <a:lstStyle>
            <a:lvl1pPr>
              <a:defRPr b="1" cap="all" baseline="0"/>
            </a:lvl1pPr>
            <a:lvl5pPr marL="1717200" indent="0">
              <a:buNone/>
              <a:defRPr/>
            </a:lvl5pPr>
          </a:lstStyle>
          <a:p>
            <a:pPr lvl="0"/>
            <a:r>
              <a:rPr lang="en-NZ"/>
              <a:t>Subhead </a:t>
            </a:r>
            <a:endParaRPr lang="en-GB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52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41600"/>
            <a:ext cx="24384000" cy="10274628"/>
          </a:xfrm>
          <a:prstGeom prst="rect">
            <a:avLst/>
          </a:prstGeom>
          <a:solidFill>
            <a:srgbClr val="FAF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– 3 column plain</a:t>
            </a:r>
            <a:endParaRPr lang="en-NZ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56489" y="3441600"/>
            <a:ext cx="6733550" cy="1731595"/>
          </a:xfrm>
          <a:noFill/>
          <a:ln>
            <a:noFill/>
          </a:ln>
        </p:spPr>
        <p:txBody>
          <a:bodyPr lIns="0" tIns="122400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u="none" cap="all" spc="140" baseline="0"/>
            </a:lvl1pPr>
            <a:lvl2pPr marL="0" indent="0">
              <a:lnSpc>
                <a:spcPts val="5000"/>
              </a:lnSpc>
              <a:buNone/>
              <a:defRPr sz="4000"/>
            </a:lvl2pPr>
          </a:lstStyle>
          <a:p>
            <a:pPr lvl="0"/>
            <a:r>
              <a:rPr lang="en-US"/>
              <a:t>1. SUBHEAD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087314" y="3441600"/>
            <a:ext cx="6733550" cy="1731595"/>
          </a:xfrm>
          <a:noFill/>
          <a:ln>
            <a:noFill/>
          </a:ln>
        </p:spPr>
        <p:txBody>
          <a:bodyPr lIns="0" tIns="122400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u="none" cap="all" spc="140" baseline="0"/>
            </a:lvl1pPr>
            <a:lvl2pPr marL="0" indent="0">
              <a:lnSpc>
                <a:spcPts val="5000"/>
              </a:lnSpc>
              <a:buNone/>
              <a:defRPr sz="4000"/>
            </a:lvl2pPr>
          </a:lstStyle>
          <a:p>
            <a:pPr lvl="0"/>
            <a:r>
              <a:rPr lang="en-US"/>
              <a:t>2. SUBHEAD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6118139" y="3441600"/>
            <a:ext cx="6733550" cy="1731595"/>
          </a:xfrm>
          <a:noFill/>
          <a:ln>
            <a:noFill/>
          </a:ln>
        </p:spPr>
        <p:txBody>
          <a:bodyPr lIns="0" tIns="122400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u="none" cap="all" spc="140" baseline="0"/>
            </a:lvl1pPr>
            <a:lvl2pPr marL="0" indent="0">
              <a:lnSpc>
                <a:spcPts val="5000"/>
              </a:lnSpc>
              <a:buNone/>
              <a:defRPr sz="4000"/>
            </a:lvl2pPr>
          </a:lstStyle>
          <a:p>
            <a:pPr lvl="0"/>
            <a:r>
              <a:rPr lang="en-US"/>
              <a:t>3. SUBHEAD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ABEAE2-1D24-4020-B0ED-DEE822CEA3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6850" y="5191125"/>
            <a:ext cx="6732588" cy="5086350"/>
          </a:xfrm>
        </p:spPr>
        <p:txBody>
          <a:bodyPr tIns="46800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8EF5DF6-68D4-42E9-BCA2-8827E2289C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117888" y="5191125"/>
            <a:ext cx="6732000" cy="5086350"/>
          </a:xfrm>
        </p:spPr>
        <p:txBody>
          <a:bodyPr tIns="46800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FD2F6-EDBA-4936-B129-3F167C8C5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55600" y="5191125"/>
            <a:ext cx="6732587" cy="5086350"/>
          </a:xfrm>
        </p:spPr>
        <p:txBody>
          <a:bodyPr tIns="46800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/>
              <a:t>Text. Click Home | Increase List Level to change list level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82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ndscape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052759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Heading – ½ page image, insert</a:t>
            </a:r>
            <a:endParaRPr lang="en-NZ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25ABD-ECFE-464C-9FFD-F3379DEB7E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5600" y="8064000"/>
            <a:ext cx="9684000" cy="3319200"/>
          </a:xfrm>
        </p:spPr>
        <p:txBody>
          <a:bodyPr rIns="864000"/>
          <a:lstStyle>
            <a:lvl1pPr>
              <a:defRPr b="1" i="0" cap="all" baseline="0">
                <a:solidFill>
                  <a:srgbClr val="FFFFFF"/>
                </a:solidFill>
              </a:defRPr>
            </a:lvl1pPr>
            <a:lvl2pPr>
              <a:defRPr/>
            </a:lvl2pPr>
            <a:lvl5pPr marL="1717200" indent="0">
              <a:buNone/>
              <a:defRPr/>
            </a:lvl5pPr>
          </a:lstStyle>
          <a:p>
            <a:pPr lvl="0"/>
            <a:r>
              <a:rPr lang="en-US" dirty="0"/>
              <a:t>Intro text lorem ipsum dolor </a:t>
            </a:r>
            <a:r>
              <a:rPr lang="en-US" dirty="0" err="1"/>
              <a:t>est</a:t>
            </a:r>
            <a:r>
              <a:rPr lang="en-US" dirty="0"/>
              <a:t> sit </a:t>
            </a:r>
            <a:r>
              <a:rPr lang="en-US" dirty="0" err="1"/>
              <a:t>mel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precis </a:t>
            </a:r>
            <a:r>
              <a:rPr lang="en-US" dirty="0" err="1"/>
              <a:t>facilis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4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B36A7F-E446-469B-8097-0A5BCBA92C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93200" y="8064500"/>
            <a:ext cx="11329200" cy="3319463"/>
          </a:xfrm>
        </p:spPr>
        <p:txBody>
          <a:bodyPr rIns="864000"/>
          <a:lstStyle>
            <a:lvl1pPr marL="571500" indent="-57150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Text. Click Home | Increase List Level to change list level.</a:t>
            </a:r>
          </a:p>
        </p:txBody>
      </p:sp>
    </p:spTree>
    <p:extLst>
      <p:ext uri="{BB962C8B-B14F-4D97-AF65-F5344CB8AC3E}">
        <p14:creationId xmlns:p14="http://schemas.microsoft.com/office/powerpoint/2010/main" val="2360275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ndscape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49F8F1-A738-4318-8F66-091BA8BF3B2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24384000" cy="6840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052759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Heading – ½ page image, insert</a:t>
            </a:r>
            <a:endParaRPr lang="en-NZ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625ABD-ECFE-464C-9FFD-F3379DEB7ED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5600" y="8064000"/>
            <a:ext cx="9684000" cy="3319200"/>
          </a:xfrm>
        </p:spPr>
        <p:txBody>
          <a:bodyPr rIns="864000"/>
          <a:lstStyle>
            <a:lvl1pPr>
              <a:defRPr b="1" i="0" cap="all" baseline="0"/>
            </a:lvl1pPr>
            <a:lvl2pPr>
              <a:defRPr/>
            </a:lvl2pPr>
            <a:lvl5pPr marL="1717200" indent="0">
              <a:buNone/>
              <a:defRPr/>
            </a:lvl5pPr>
          </a:lstStyle>
          <a:p>
            <a:pPr lvl="0"/>
            <a:r>
              <a:rPr lang="en-US"/>
              <a:t>Intro text lorem ipsum dolor </a:t>
            </a:r>
            <a:r>
              <a:rPr lang="en-US" err="1"/>
              <a:t>est</a:t>
            </a:r>
            <a:r>
              <a:rPr lang="en-US"/>
              <a:t> sit </a:t>
            </a:r>
            <a:r>
              <a:rPr lang="en-US" err="1"/>
              <a:t>mel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precis facilis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4"/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6CE4EAC-F42C-452B-A9E8-C94C7ECCD7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193200" y="8064500"/>
            <a:ext cx="11329200" cy="3319463"/>
          </a:xfrm>
        </p:spPr>
        <p:txBody>
          <a:bodyPr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</p:spTree>
    <p:extLst>
      <p:ext uri="{BB962C8B-B14F-4D97-AF65-F5344CB8AC3E}">
        <p14:creationId xmlns:p14="http://schemas.microsoft.com/office/powerpoint/2010/main" val="162824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13716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2874B-A457-46D7-BC82-441A5D6B44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55600" y="4208400"/>
            <a:ext cx="9684000" cy="6984000"/>
          </a:xfrm>
        </p:spPr>
        <p:txBody>
          <a:bodyPr tIns="468000"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  <a:p>
            <a:pPr lvl="1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071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image, </a:t>
            </a:r>
            <a:r>
              <a:rPr lang="en-NZ" err="1"/>
              <a:t>subhd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13716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5600" y="3441600"/>
            <a:ext cx="9683750" cy="1735200"/>
          </a:xfrm>
        </p:spPr>
        <p:txBody>
          <a:bodyPr tIns="1224000" rIns="864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Subhead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B973-E443-46F9-A53A-6CD8821DC6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7200" y="5191200"/>
            <a:ext cx="9684000" cy="5846400"/>
          </a:xfrm>
        </p:spPr>
        <p:txBody>
          <a:bodyPr tIns="468000"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65D79-BC8E-462D-8E9F-14BCF06BD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5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 x2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8A640-B1FC-4776-BADD-CC93EABE039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191999" y="691200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53ECDF-EFD2-4082-BEDF-4CE35EA5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55600" y="4208400"/>
            <a:ext cx="9684000" cy="6984000"/>
          </a:xfrm>
        </p:spPr>
        <p:txBody>
          <a:bodyPr tIns="468000"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BD01E3-3EFC-41D2-993E-12541D622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2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x2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 x2 </a:t>
            </a:r>
            <a:r>
              <a:rPr lang="en-NZ" err="1"/>
              <a:t>subhd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8A640-B1FC-4776-BADD-CC93EABE039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191999" y="691200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55600" y="3441600"/>
            <a:ext cx="9683750" cy="1735200"/>
          </a:xfrm>
        </p:spPr>
        <p:txBody>
          <a:bodyPr tIns="1224000" rIns="864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Subhead</a:t>
            </a:r>
            <a:endParaRPr lang="en-NZ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93AD4E-7315-40F6-A89B-D6B4131746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55600" y="5191200"/>
            <a:ext cx="9684000" cy="5846400"/>
          </a:xfrm>
        </p:spPr>
        <p:txBody>
          <a:bodyPr tIns="468000"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900B16-977C-46E3-A88E-04CA6987EE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0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 x3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075F43-5CC9-4431-B0DC-3DC7CDF1DB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192000" y="6912000"/>
            <a:ext cx="60444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A0803A-B3DF-4B87-B08F-945C580965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45600" y="6912000"/>
            <a:ext cx="60444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to icon insert image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09769-0F3F-4C1B-A702-4B8EDD8A13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55600" y="4208400"/>
            <a:ext cx="9684000" cy="6984000"/>
          </a:xfrm>
        </p:spPr>
        <p:txBody>
          <a:bodyPr tIns="468000" rIns="14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  <a:p>
            <a:pPr lvl="1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B31B9-EC09-4FBC-A79F-15C9FDB8E9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2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r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6AEB6C-295C-442C-8F82-EC7D5C3C3D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2000" y="7547195"/>
            <a:ext cx="15686087" cy="2651126"/>
          </a:xfrm>
        </p:spPr>
        <p:txBody>
          <a:bodyPr>
            <a:noAutofit/>
          </a:bodyPr>
          <a:lstStyle>
            <a:lvl1pPr>
              <a:lnSpc>
                <a:spcPts val="6800"/>
              </a:lnSpc>
              <a:defRPr sz="5200" b="0" i="0" cap="all" spc="42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MONTH 2018</a:t>
            </a:r>
            <a:endParaRPr lang="en-NZ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049463" y="11152187"/>
            <a:ext cx="11895137" cy="146843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3000" u="none" cap="all" spc="28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NZ" dirty="0"/>
              <a:t>NAME – position</a:t>
            </a:r>
            <a:br>
              <a:rPr lang="en-NZ" dirty="0"/>
            </a:br>
            <a:r>
              <a:rPr lang="en-NZ" dirty="0"/>
              <a:t>Name – position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4CC990-25CF-49F1-B373-2B64AD05305F}"/>
              </a:ext>
            </a:extLst>
          </p:cNvPr>
          <p:cNvGrpSpPr/>
          <p:nvPr userDrawn="1"/>
        </p:nvGrpSpPr>
        <p:grpSpPr>
          <a:xfrm>
            <a:off x="-17463" y="3455988"/>
            <a:ext cx="24401463" cy="9424987"/>
            <a:chOff x="-17463" y="3455988"/>
            <a:chExt cx="24401463" cy="9424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7A737-8EDC-4A3D-AB7C-B39B46D85E75}"/>
                </a:ext>
              </a:extLst>
            </p:cNvPr>
            <p:cNvSpPr/>
            <p:nvPr userDrawn="1"/>
          </p:nvSpPr>
          <p:spPr>
            <a:xfrm>
              <a:off x="0" y="11152188"/>
              <a:ext cx="1392238" cy="874712"/>
            </a:xfrm>
            <a:prstGeom prst="rect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NZ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82AD57-776D-4BEB-B3DB-5800E5862907}"/>
                </a:ext>
              </a:extLst>
            </p:cNvPr>
            <p:cNvSpPr/>
            <p:nvPr userDrawn="1"/>
          </p:nvSpPr>
          <p:spPr>
            <a:xfrm>
              <a:off x="18281650" y="6831013"/>
              <a:ext cx="6102350" cy="874712"/>
            </a:xfrm>
            <a:prstGeom prst="rect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NZ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A296494-F811-4699-8409-12DE972091C8}"/>
                </a:ext>
              </a:extLst>
            </p:cNvPr>
            <p:cNvSpPr/>
            <p:nvPr userDrawn="1"/>
          </p:nvSpPr>
          <p:spPr>
            <a:xfrm>
              <a:off x="18281650" y="3455988"/>
              <a:ext cx="6102350" cy="838200"/>
            </a:xfrm>
            <a:prstGeom prst="rect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NZ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72C11F-9131-46E5-8E4E-9343729831B4}"/>
                </a:ext>
              </a:extLst>
            </p:cNvPr>
            <p:cNvSpPr/>
            <p:nvPr userDrawn="1"/>
          </p:nvSpPr>
          <p:spPr>
            <a:xfrm>
              <a:off x="12179300" y="5143500"/>
              <a:ext cx="8474075" cy="838200"/>
            </a:xfrm>
            <a:prstGeom prst="rect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NZ"/>
            </a:p>
          </p:txBody>
        </p:sp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CFBDFECF-1D60-451A-9F2B-E32782761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463" y="5980113"/>
              <a:ext cx="24401463" cy="862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04FDBE-C1F8-472A-B579-78A13CFCAFE4}"/>
                </a:ext>
              </a:extLst>
            </p:cNvPr>
            <p:cNvSpPr/>
            <p:nvPr userDrawn="1"/>
          </p:nvSpPr>
          <p:spPr>
            <a:xfrm>
              <a:off x="0" y="12006263"/>
              <a:ext cx="835025" cy="8747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NZ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3FB4983-E8F5-4891-A57A-A50A8ED164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719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Image x3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055600" y="3441600"/>
            <a:ext cx="9683750" cy="1735200"/>
          </a:xfrm>
        </p:spPr>
        <p:txBody>
          <a:bodyPr tIns="1224000" rIns="864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NZ"/>
              <a:t>subhead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9709559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image x3 </a:t>
            </a:r>
            <a:r>
              <a:rPr lang="en-NZ" err="1"/>
              <a:t>subhd</a:t>
            </a: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E277D-0773-46A1-98DC-C846985066D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193200" y="0"/>
            <a:ext cx="121932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075F43-5CC9-4431-B0DC-3DC7CDF1DBB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192000" y="6912000"/>
            <a:ext cx="60444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3A0803A-B3DF-4B87-B08F-945C580965C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42000" y="6912000"/>
            <a:ext cx="6044400" cy="6804000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FA354-8D6D-4A40-9862-FBAF8DE755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55600" y="5191200"/>
            <a:ext cx="9684000" cy="5846400"/>
          </a:xfrm>
        </p:spPr>
        <p:txBody>
          <a:bodyPr tIns="468000" rIns="864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23240-19F7-4A0A-8441-D27EE128FA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– image on white 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ED141-7873-47CC-8D20-37C53B07E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52638" y="3298825"/>
            <a:ext cx="20256500" cy="9553575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984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harcoal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052758" y="1278000"/>
            <a:ext cx="17864666" cy="20206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Heading – image on charcoal 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ED141-7873-47CC-8D20-37C53B07EB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52638" y="3298825"/>
            <a:ext cx="20256500" cy="9553575"/>
          </a:xfrm>
        </p:spPr>
        <p:txBody>
          <a:bodyPr/>
          <a:lstStyle>
            <a:lvl1pPr>
              <a:defRPr/>
            </a:lvl1pPr>
          </a:lstStyle>
          <a:p>
            <a:r>
              <a:rPr lang="en-NZ"/>
              <a:t>Click icon to insert image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B6EAC-4129-49EE-AE98-A0FDEED41E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408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table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7" y="1278000"/>
            <a:ext cx="17640000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tablet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77200" y="3772800"/>
            <a:ext cx="9683750" cy="1843200"/>
          </a:xfrm>
        </p:spPr>
        <p:txBody>
          <a:bodyPr tIns="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Intro text style lorem ipsum dolor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quodsi</a:t>
            </a:r>
            <a:r>
              <a:rPr lang="en-US"/>
              <a:t> </a:t>
            </a:r>
            <a:r>
              <a:rPr lang="en-US" err="1"/>
              <a:t>diceret</a:t>
            </a:r>
            <a:r>
              <a:rPr lang="en-US"/>
              <a:t> facilis </a:t>
            </a:r>
            <a:r>
              <a:rPr lang="en-US" err="1"/>
              <a:t>melea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B973-E443-46F9-A53A-6CD8821DC6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7200" y="6987600"/>
            <a:ext cx="9684000" cy="2462400"/>
          </a:xfrm>
        </p:spPr>
        <p:txBody>
          <a:bodyPr tIns="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65D79-BC8E-462D-8E9F-14BCF06BD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7DB5BA-D3A6-4132-8E72-9AA8AB3A5B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2595" y="3528001"/>
            <a:ext cx="10631218" cy="7913486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31251ADB-51E4-428E-AC9A-3C0067524D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98930" y="3945467"/>
            <a:ext cx="8940272" cy="62992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image</a:t>
            </a:r>
            <a:endParaRPr lang="en-NZ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49D8E-9459-4149-A154-88664D407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461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= lap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7" y="1278000"/>
            <a:ext cx="17640000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laptop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77200" y="3772800"/>
            <a:ext cx="9683750" cy="1843200"/>
          </a:xfrm>
        </p:spPr>
        <p:txBody>
          <a:bodyPr tIns="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Intro text style lorem ipsum dolor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quodsi</a:t>
            </a:r>
            <a:r>
              <a:rPr lang="en-US"/>
              <a:t> </a:t>
            </a:r>
            <a:r>
              <a:rPr lang="en-US" err="1"/>
              <a:t>diceret</a:t>
            </a:r>
            <a:r>
              <a:rPr lang="en-US"/>
              <a:t> facilis </a:t>
            </a:r>
            <a:r>
              <a:rPr lang="en-US" err="1"/>
              <a:t>melea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B973-E443-46F9-A53A-6CD8821DC6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7200" y="6987600"/>
            <a:ext cx="9684000" cy="2462400"/>
          </a:xfrm>
        </p:spPr>
        <p:txBody>
          <a:bodyPr tIns="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65D79-BC8E-462D-8E9F-14BCF06BD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049D8E-9459-4149-A154-88664D407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1EA12-3C02-4F19-8B32-8D95D57254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3746" y="3528001"/>
            <a:ext cx="13300640" cy="7120130"/>
          </a:xfrm>
          <a:prstGeom prst="rect">
            <a:avLst/>
          </a:prstGeom>
        </p:spPr>
      </p:pic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8BB60D84-880D-4006-9FB6-A68A5E487E2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767735" y="3974903"/>
            <a:ext cx="9042398" cy="557107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image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3715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deskto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7" y="1278000"/>
            <a:ext cx="17640000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desktop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77200" y="3772800"/>
            <a:ext cx="9683750" cy="1843200"/>
          </a:xfrm>
        </p:spPr>
        <p:txBody>
          <a:bodyPr tIns="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Intro text style lorem ipsum dolor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quodsi</a:t>
            </a:r>
            <a:r>
              <a:rPr lang="en-US"/>
              <a:t> </a:t>
            </a:r>
            <a:r>
              <a:rPr lang="en-US" err="1"/>
              <a:t>diceret</a:t>
            </a:r>
            <a:r>
              <a:rPr lang="en-US"/>
              <a:t> facilis </a:t>
            </a:r>
            <a:r>
              <a:rPr lang="en-US" err="1"/>
              <a:t>melea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B973-E443-46F9-A53A-6CD8821DC6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7200" y="6987600"/>
            <a:ext cx="9684000" cy="2462400"/>
          </a:xfrm>
        </p:spPr>
        <p:txBody>
          <a:bodyPr tIns="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65D79-BC8E-462D-8E9F-14BCF06BD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049D8E-9459-4149-A154-88664D407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5573D4-118D-48E7-8D3E-BCD702D734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8697" y="3529028"/>
            <a:ext cx="10653582" cy="8424332"/>
          </a:xfrm>
          <a:prstGeom prst="rect">
            <a:avLst/>
          </a:prstGeom>
        </p:spPr>
      </p:pic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C4DE011-7AB3-4E61-9DB0-12FAC44DF9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000" y="3960822"/>
            <a:ext cx="9753600" cy="54694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image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1707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- group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052757" y="1278000"/>
            <a:ext cx="17640000" cy="20206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NZ"/>
              <a:t>Heading – group</a:t>
            </a:r>
            <a:br>
              <a:rPr lang="en-NZ"/>
            </a:br>
            <a:endParaRPr lang="en-NZ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ED8C8-160C-4DC0-80B7-A5228DECC5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163" y="868363"/>
            <a:ext cx="10287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82675C-B1F4-49F8-BE81-CD139FE1B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77200" y="3772800"/>
            <a:ext cx="9683750" cy="1843200"/>
          </a:xfrm>
        </p:spPr>
        <p:txBody>
          <a:bodyPr tIns="0" rIns="360000"/>
          <a:lstStyle>
            <a:lvl1pPr>
              <a:lnSpc>
                <a:spcPts val="4500"/>
              </a:lnSpc>
              <a:spcAft>
                <a:spcPts val="4000"/>
              </a:spcAft>
              <a:defRPr sz="3600" b="1" i="0" u="none" cap="all" baseline="0"/>
            </a:lvl1pPr>
            <a:lvl5pPr>
              <a:defRPr/>
            </a:lvl5pPr>
          </a:lstStyle>
          <a:p>
            <a:pPr lvl="0"/>
            <a:r>
              <a:rPr lang="en-US"/>
              <a:t>Intro text style lorem ipsum dolor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quodsi</a:t>
            </a:r>
            <a:r>
              <a:rPr lang="en-US"/>
              <a:t> </a:t>
            </a:r>
            <a:r>
              <a:rPr lang="en-US" err="1"/>
              <a:t>diceret</a:t>
            </a:r>
            <a:r>
              <a:rPr lang="en-US"/>
              <a:t> facilis </a:t>
            </a:r>
            <a:r>
              <a:rPr lang="en-US" err="1"/>
              <a:t>melea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DB973-E443-46F9-A53A-6CD8821DC6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77200" y="6987600"/>
            <a:ext cx="9684000" cy="2462400"/>
          </a:xfrm>
        </p:spPr>
        <p:txBody>
          <a:bodyPr tIns="0" rIns="360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65D79-BC8E-462D-8E9F-14BCF06BD5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049D8E-9459-4149-A154-88664D407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1360" y="0"/>
            <a:ext cx="2072640" cy="18973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67A014-EB5B-4ABB-8806-47EF51009C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052" y="3499426"/>
            <a:ext cx="11937998" cy="8995802"/>
          </a:xfrm>
          <a:prstGeom prst="rect">
            <a:avLst/>
          </a:prstGeom>
        </p:spPr>
      </p:pic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7AC9B218-13CE-49C8-A216-2250EFCAFC3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845800" y="8742264"/>
            <a:ext cx="4471988" cy="3162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image</a:t>
            </a:r>
            <a:endParaRPr lang="en-NZ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C49414-66DE-4313-A752-A205C2306D17}"/>
              </a:ext>
            </a:extLst>
          </p:cNvPr>
          <p:cNvSpPr/>
          <p:nvPr userDrawn="1"/>
        </p:nvSpPr>
        <p:spPr>
          <a:xfrm>
            <a:off x="12191999" y="3908425"/>
            <a:ext cx="9807576" cy="5513705"/>
          </a:xfrm>
          <a:custGeom>
            <a:avLst/>
            <a:gdLst>
              <a:gd name="connsiteX0" fmla="*/ 0 w 9807576"/>
              <a:gd name="connsiteY0" fmla="*/ 0 h 5513705"/>
              <a:gd name="connsiteX1" fmla="*/ 9807576 w 9807576"/>
              <a:gd name="connsiteY1" fmla="*/ 0 h 5513705"/>
              <a:gd name="connsiteX2" fmla="*/ 9807576 w 9807576"/>
              <a:gd name="connsiteY2" fmla="*/ 5513705 h 5513705"/>
              <a:gd name="connsiteX3" fmla="*/ 3597729 w 9807576"/>
              <a:gd name="connsiteY3" fmla="*/ 5513705 h 5513705"/>
              <a:gd name="connsiteX4" fmla="*/ 3597729 w 9807576"/>
              <a:gd name="connsiteY4" fmla="*/ 4647746 h 5513705"/>
              <a:gd name="connsiteX5" fmla="*/ 0 w 9807576"/>
              <a:gd name="connsiteY5" fmla="*/ 4647746 h 551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07576" h="5513705">
                <a:moveTo>
                  <a:pt x="0" y="0"/>
                </a:moveTo>
                <a:lnTo>
                  <a:pt x="9807576" y="0"/>
                </a:lnTo>
                <a:lnTo>
                  <a:pt x="9807576" y="5513705"/>
                </a:lnTo>
                <a:lnTo>
                  <a:pt x="3597729" y="5513705"/>
                </a:lnTo>
                <a:lnTo>
                  <a:pt x="3597729" y="4647746"/>
                </a:lnTo>
                <a:lnTo>
                  <a:pt x="0" y="46477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63FD634-503E-4050-8DB4-ADAADD662A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192000" y="3908424"/>
            <a:ext cx="9807576" cy="5513388"/>
          </a:xfrm>
          <a:custGeom>
            <a:avLst/>
            <a:gdLst>
              <a:gd name="connsiteX0" fmla="*/ 0 w 9807576"/>
              <a:gd name="connsiteY0" fmla="*/ 0 h 5513388"/>
              <a:gd name="connsiteX1" fmla="*/ 9807576 w 9807576"/>
              <a:gd name="connsiteY1" fmla="*/ 0 h 5513388"/>
              <a:gd name="connsiteX2" fmla="*/ 9807576 w 9807576"/>
              <a:gd name="connsiteY2" fmla="*/ 4411663 h 5513388"/>
              <a:gd name="connsiteX3" fmla="*/ 9807576 w 9807576"/>
              <a:gd name="connsiteY3" fmla="*/ 4632325 h 5513388"/>
              <a:gd name="connsiteX4" fmla="*/ 9807576 w 9807576"/>
              <a:gd name="connsiteY4" fmla="*/ 5513388 h 5513388"/>
              <a:gd name="connsiteX5" fmla="*/ 3584575 w 9807576"/>
              <a:gd name="connsiteY5" fmla="*/ 5513388 h 5513388"/>
              <a:gd name="connsiteX6" fmla="*/ 3584575 w 9807576"/>
              <a:gd name="connsiteY6" fmla="*/ 4632325 h 5513388"/>
              <a:gd name="connsiteX7" fmla="*/ 0 w 9807576"/>
              <a:gd name="connsiteY7" fmla="*/ 4632325 h 551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07576" h="5513388">
                <a:moveTo>
                  <a:pt x="0" y="0"/>
                </a:moveTo>
                <a:lnTo>
                  <a:pt x="9807576" y="0"/>
                </a:lnTo>
                <a:lnTo>
                  <a:pt x="9807576" y="4411663"/>
                </a:lnTo>
                <a:lnTo>
                  <a:pt x="9807576" y="4632325"/>
                </a:lnTo>
                <a:lnTo>
                  <a:pt x="9807576" y="5513388"/>
                </a:lnTo>
                <a:lnTo>
                  <a:pt x="3584575" y="5513388"/>
                </a:lnTo>
                <a:lnTo>
                  <a:pt x="3584575" y="4632325"/>
                </a:lnTo>
                <a:lnTo>
                  <a:pt x="0" y="46323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1828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icon to insert image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85596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&amp; image left.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0A4F44-9911-4D0B-A7E1-598E53D76C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F3E6AA-6A63-4151-9748-AE4769DAA7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829907"/>
            <a:ext cx="24427092" cy="11192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075EC-524F-479D-B236-0077858002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471" y="-438"/>
            <a:ext cx="6672899" cy="3549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A99BF-7498-43BF-B6EA-6353BE331A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CA68C2-0677-48C6-A1D3-DAABEFA96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720800"/>
            <a:ext cx="11743200" cy="3308400"/>
          </a:xfrm>
          <a:solidFill>
            <a:schemeClr val="bg1"/>
          </a:solidFill>
          <a:ln>
            <a:noFill/>
          </a:ln>
        </p:spPr>
        <p:txBody>
          <a:bodyPr wrap="none" lIns="2052000" tIns="1584000" rIns="864000" bIns="288000">
            <a:no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Heading	</a:t>
            </a:r>
            <a:endParaRPr lang="en-NZ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33D27E-8544-4240-AB4C-34490E448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345200"/>
            <a:ext cx="11743200" cy="3542400"/>
          </a:xfrm>
          <a:solidFill>
            <a:schemeClr val="bg1"/>
          </a:solidFill>
        </p:spPr>
        <p:txBody>
          <a:bodyPr lIns="2052000" tIns="720000" rIns="864000"/>
          <a:lstStyle>
            <a:lvl1pPr>
              <a:defRPr b="1" cap="all" baseline="0"/>
            </a:lvl1pPr>
          </a:lstStyle>
          <a:p>
            <a:pPr lvl="0"/>
            <a:r>
              <a:rPr lang="en-GB"/>
              <a:t>Intro text Lorem ipsum dolor sit </a:t>
            </a:r>
            <a:r>
              <a:rPr lang="en-GB" err="1"/>
              <a:t>vix</a:t>
            </a:r>
            <a:r>
              <a:rPr lang="en-GB"/>
              <a:t> an </a:t>
            </a:r>
            <a:r>
              <a:rPr lang="en-GB" err="1"/>
              <a:t>postea</a:t>
            </a:r>
            <a:r>
              <a:rPr lang="en-GB"/>
              <a:t> script facilis </a:t>
            </a:r>
            <a:r>
              <a:rPr lang="en-GB" err="1"/>
              <a:t>mel</a:t>
            </a:r>
            <a:r>
              <a:rPr lang="en-GB"/>
              <a:t>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DEEF28B-C66C-4EA7-9C91-0C41B0EAC2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750000"/>
            <a:ext cx="11743200" cy="4395600"/>
          </a:xfrm>
          <a:solidFill>
            <a:schemeClr val="bg1"/>
          </a:solidFill>
        </p:spPr>
        <p:txBody>
          <a:bodyPr lIns="2052000" tIns="72000" rIns="864000" bIns="36000"/>
          <a:lstStyle>
            <a:lvl1pPr marL="571500" indent="-571500">
              <a:buFont typeface="Arial" panose="020B0604020202020204" pitchFamily="34" charset="0"/>
              <a:buChar char="•"/>
              <a:defRPr/>
            </a:lvl1pPr>
            <a:lvl2pPr>
              <a:defRPr/>
            </a:lvl2pPr>
          </a:lstStyle>
          <a:p>
            <a:pPr lvl="0"/>
            <a:r>
              <a:rPr lang="en-US"/>
              <a:t>Text. Click Home | Increase List Level to change list level.</a:t>
            </a:r>
          </a:p>
        </p:txBody>
      </p:sp>
    </p:spTree>
    <p:extLst>
      <p:ext uri="{BB962C8B-B14F-4D97-AF65-F5344CB8AC3E}">
        <p14:creationId xmlns:p14="http://schemas.microsoft.com/office/powerpoint/2010/main" val="2577160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iton slide - w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85E99-5C54-456B-8E18-088BF5D6DB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A99BF-7498-43BF-B6EA-6353BE331A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9EE676B-D2AA-493D-BDB6-8698962B7D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0" y="5152692"/>
            <a:ext cx="10549576" cy="5400000"/>
          </a:xfrm>
        </p:spPr>
        <p:txBody>
          <a:bodyPr>
            <a:noAutofit/>
          </a:bodyPr>
          <a:lstStyle>
            <a:lvl1pPr>
              <a:lnSpc>
                <a:spcPts val="14000"/>
              </a:lnSpc>
              <a:defRPr sz="13600" cap="all" spc="650" baseline="0"/>
            </a:lvl1pPr>
          </a:lstStyle>
          <a:p>
            <a:r>
              <a:rPr lang="en-NZ"/>
              <a:t>Section SLIDE</a:t>
            </a:r>
          </a:p>
        </p:txBody>
      </p:sp>
    </p:spTree>
    <p:extLst>
      <p:ext uri="{BB962C8B-B14F-4D97-AF65-F5344CB8AC3E}">
        <p14:creationId xmlns:p14="http://schemas.microsoft.com/office/powerpoint/2010/main" val="44128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- clouds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3CA68C2-0677-48C6-A1D3-DAABEFA96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844551"/>
            <a:ext cx="10744200" cy="1738630"/>
          </a:xfrm>
          <a:noFill/>
          <a:ln>
            <a:noFill/>
          </a:ln>
        </p:spPr>
        <p:txBody>
          <a:bodyPr wrap="none" lIns="2052000" tIns="432000" rIns="360000" bIns="288000">
            <a:no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Contents/Agenda/Schedule	</a:t>
            </a:r>
            <a:endParaRPr lang="en-NZ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02BE66D-D553-4C14-870B-A010520404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49463" y="3913188"/>
            <a:ext cx="10552112" cy="8640000"/>
          </a:xfrm>
        </p:spPr>
        <p:txBody>
          <a:bodyPr/>
          <a:lstStyle>
            <a:lvl1pPr marL="742950" indent="-742950">
              <a:lnSpc>
                <a:spcPts val="6000"/>
              </a:lnSpc>
              <a:buFont typeface="+mj-lt"/>
              <a:buAutoNum type="arabicPeriod"/>
              <a:defRPr sz="4800">
                <a:solidFill>
                  <a:srgbClr val="FFFFFF"/>
                </a:solidFill>
              </a:defRPr>
            </a:lvl1pPr>
          </a:lstStyle>
          <a:p>
            <a:pPr lvl="0"/>
            <a:r>
              <a:rPr lang="en-NZ" dirty="0"/>
              <a:t>First item – Enter to add next item</a:t>
            </a:r>
          </a:p>
          <a:p>
            <a:pPr lvl="0"/>
            <a:r>
              <a:rPr lang="en-NZ" dirty="0"/>
              <a:t>Second item</a:t>
            </a:r>
          </a:p>
          <a:p>
            <a:pPr lvl="0"/>
            <a:r>
              <a:rPr lang="en-NZ" dirty="0"/>
              <a:t>Another</a:t>
            </a:r>
          </a:p>
          <a:p>
            <a:pPr lvl="0"/>
            <a:endParaRPr lang="en-NZ" dirty="0"/>
          </a:p>
          <a:p>
            <a:pPr lvl="0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A002E9-126D-4553-B4A2-4366086AB5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1699" y="859429"/>
            <a:ext cx="1028702" cy="85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7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A99BF-7498-43BF-B6EA-6353BE331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CCA4D1-50C5-4799-A35D-A8B0A1A93A90}"/>
              </a:ext>
            </a:extLst>
          </p:cNvPr>
          <p:cNvSpPr txBox="1"/>
          <p:nvPr userDrawn="1"/>
        </p:nvSpPr>
        <p:spPr>
          <a:xfrm>
            <a:off x="2055600" y="4680000"/>
            <a:ext cx="14749979" cy="4324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1000"/>
              </a:lnSpc>
            </a:pPr>
            <a:r>
              <a:rPr lang="en-GB" sz="9600">
                <a:solidFill>
                  <a:schemeClr val="bg1"/>
                </a:solidFill>
              </a:rPr>
              <a:t>Enable better decisions about earth, environment and energy challenges</a:t>
            </a:r>
          </a:p>
        </p:txBody>
      </p:sp>
    </p:spTree>
    <p:extLst>
      <p:ext uri="{BB962C8B-B14F-4D97-AF65-F5344CB8AC3E}">
        <p14:creationId xmlns:p14="http://schemas.microsoft.com/office/powerpoint/2010/main" val="254430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- charcoal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51999" y="5152692"/>
            <a:ext cx="10549575" cy="5400000"/>
          </a:xfrm>
        </p:spPr>
        <p:txBody>
          <a:bodyPr>
            <a:noAutofit/>
          </a:bodyPr>
          <a:lstStyle>
            <a:lvl1pPr>
              <a:lnSpc>
                <a:spcPts val="14000"/>
              </a:lnSpc>
              <a:defRPr sz="13600" cap="all" spc="650" baseline="0"/>
            </a:lvl1pPr>
          </a:lstStyle>
          <a:p>
            <a:r>
              <a:rPr lang="en-NZ"/>
              <a:t>Section slide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44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500A9-CD4E-4093-8009-8C2C2C17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A784F-6302-4D18-970F-4EE508FB2A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5975" y="4841875"/>
            <a:ext cx="20223163" cy="7847013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77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ip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FA99BF-7498-43BF-B6EA-6353BE331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3" y="862477"/>
            <a:ext cx="1027178" cy="85649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920E936-0E28-4134-883B-EE66EFC877BE}"/>
              </a:ext>
            </a:extLst>
          </p:cNvPr>
          <p:cNvSpPr txBox="1">
            <a:spLocks/>
          </p:cNvSpPr>
          <p:nvPr userDrawn="1"/>
        </p:nvSpPr>
        <p:spPr>
          <a:xfrm>
            <a:off x="2052001" y="1368000"/>
            <a:ext cx="12600000" cy="151037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3600" u="non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NZ" sz="9600" kern="1200" cap="all" spc="65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ENERGY</a:t>
            </a:r>
            <a:endParaRPr lang="en-GB" sz="9600" kern="1200" cap="all" spc="65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50D3F3-5E07-413C-A4EA-BADC8193025A}"/>
              </a:ext>
            </a:extLst>
          </p:cNvPr>
          <p:cNvSpPr txBox="1">
            <a:spLocks/>
          </p:cNvSpPr>
          <p:nvPr userDrawn="1"/>
        </p:nvSpPr>
        <p:spPr>
          <a:xfrm>
            <a:off x="2052001" y="10450800"/>
            <a:ext cx="12600000" cy="150796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3600" u="non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NZ" sz="9600" u="none" kern="1200" cap="all" spc="65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ENVIRONMENT</a:t>
            </a:r>
            <a:endParaRPr lang="en-GB" sz="9600" u="none" kern="1200" cap="all" spc="65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F2F1A00-21BB-4F7C-8322-6A86E8E2A931}"/>
              </a:ext>
            </a:extLst>
          </p:cNvPr>
          <p:cNvSpPr txBox="1">
            <a:spLocks/>
          </p:cNvSpPr>
          <p:nvPr userDrawn="1"/>
        </p:nvSpPr>
        <p:spPr>
          <a:xfrm>
            <a:off x="12601575" y="5987332"/>
            <a:ext cx="9723371" cy="152586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3600" u="none" kern="1200" spc="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NZ" sz="9600" u="none" kern="1200" cap="all" spc="65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EARTH</a:t>
            </a:r>
            <a:endParaRPr lang="en-GB" sz="9600" u="none" kern="1200" cap="all" spc="65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2391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satellite">
    <p:bg>
      <p:bgPr>
        <a:solidFill>
          <a:srgbClr val="1D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222" y="862475"/>
            <a:ext cx="1027178" cy="856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065" b="13427"/>
          <a:stretch/>
        </p:blipFill>
        <p:spPr>
          <a:xfrm>
            <a:off x="0" y="10224655"/>
            <a:ext cx="24384000" cy="858981"/>
          </a:xfrm>
          <a:prstGeom prst="rect">
            <a:avLst/>
          </a:prstGeom>
        </p:spPr>
      </p:pic>
      <p:sp>
        <p:nvSpPr>
          <p:cNvPr id="6" name="Date Placeholder 11">
            <a:extLst>
              <a:ext uri="{FF2B5EF4-FFF2-40B4-BE49-F238E27FC236}">
                <a16:creationId xmlns:a16="http://schemas.microsoft.com/office/drawing/2014/main" id="{403C73FD-C1E7-48CD-A4C5-4B547659B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144000" y="12888000"/>
            <a:ext cx="5486400" cy="360000"/>
          </a:xfrm>
          <a:prstGeom prst="rect">
            <a:avLst/>
          </a:prstGeom>
        </p:spPr>
        <p:txBody>
          <a:bodyPr vert="horz" wrap="none" lIns="91440" tIns="45720" rIns="91440" bIns="45720" rtlCol="0" anchor="t"/>
          <a:lstStyle>
            <a:lvl1pPr algn="r">
              <a:defRPr sz="2000" b="0" spc="-4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©2018 </a:t>
            </a:r>
            <a:r>
              <a:rPr lang="en-US" dirty="0" err="1"/>
              <a:t>Seequent</a:t>
            </a:r>
            <a:endParaRPr lang="en-NZ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CF2D8F-7B79-49B8-906C-F1F82C3262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900" y="12888000"/>
            <a:ext cx="8280000" cy="360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lang="en-NZ" sz="2000" u="none" kern="1200" cap="all" spc="18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NZ"/>
              <a:t>filename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702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7EF45-6533-400D-9BEC-9AD7B4A5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B0C2C-4979-4ACF-A456-11A3255EC1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9463" y="4733925"/>
            <a:ext cx="9293225" cy="6273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33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5975" y="1247443"/>
            <a:ext cx="21031200" cy="2651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Master 2 – full slide image behind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9463" y="4125915"/>
            <a:ext cx="21031200" cy="55528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67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45" r:id="rId2"/>
    <p:sldLayoutId id="2147483948" r:id="rId3"/>
    <p:sldLayoutId id="2147483949" r:id="rId4"/>
    <p:sldLayoutId id="2147483950" r:id="rId5"/>
    <p:sldLayoutId id="2147483944" r:id="rId6"/>
    <p:sldLayoutId id="2147484175" r:id="rId7"/>
    <p:sldLayoutId id="2147483999" r:id="rId8"/>
  </p:sldLayoutIdLst>
  <p:hf hdr="0"/>
  <p:txStyles>
    <p:titleStyle>
      <a:lvl1pPr algn="l" defTabSz="1828800" rtl="0" eaLnBrk="1" latinLnBrk="0" hangingPunct="1">
        <a:lnSpc>
          <a:spcPts val="76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None/>
        <a:defRPr sz="3600" u="none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724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5715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7172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cap="none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22896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cap="none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6">
          <p15:clr>
            <a:srgbClr val="F26B43"/>
          </p15:clr>
        </p15:guide>
        <p15:guide id="2" pos="14816">
          <p15:clr>
            <a:srgbClr val="F26B43"/>
          </p15:clr>
        </p15:guide>
        <p15:guide id="3" pos="14053">
          <p15:clr>
            <a:srgbClr val="F26B43"/>
          </p15:clr>
        </p15:guide>
        <p15:guide id="4" pos="1291">
          <p15:clr>
            <a:srgbClr val="F26B43"/>
          </p15:clr>
        </p15:guide>
        <p15:guide id="5" pos="7938">
          <p15:clr>
            <a:srgbClr val="F26B43"/>
          </p15:clr>
        </p15:guide>
        <p15:guide id="6" pos="7398">
          <p15:clr>
            <a:srgbClr val="F26B43"/>
          </p15:clr>
        </p15:guide>
        <p15:guide id="7" orient="horz" pos="8096">
          <p15:clr>
            <a:srgbClr val="F26B43"/>
          </p15:clr>
        </p15:guide>
        <p15:guide id="8" orient="horz" pos="532">
          <p15:clr>
            <a:srgbClr val="F26B43"/>
          </p15:clr>
        </p15:guide>
        <p15:guide id="9" orient="horz" pos="895">
          <p15:clr>
            <a:srgbClr val="F26B43"/>
          </p15:clr>
        </p15:guide>
        <p15:guide id="10" orient="horz" pos="298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5975" y="1247443"/>
            <a:ext cx="21031200" cy="2651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Master 3 – plain background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9463" y="4125915"/>
            <a:ext cx="21031200" cy="55528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9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4178" r:id="rId19"/>
    <p:sldLayoutId id="2147484179" r:id="rId20"/>
  </p:sldLayoutIdLst>
  <p:hf hdr="0"/>
  <p:txStyles>
    <p:titleStyle>
      <a:lvl1pPr algn="l" defTabSz="1828800" rtl="0" eaLnBrk="1" latinLnBrk="0" hangingPunct="1">
        <a:lnSpc>
          <a:spcPts val="76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None/>
        <a:defRPr sz="3600" u="none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724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5715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7172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cap="none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2289600" indent="-572400" algn="l" defTabSz="1828800" rtl="0" eaLnBrk="1" latinLnBrk="0" hangingPunct="1">
        <a:lnSpc>
          <a:spcPts val="4500"/>
        </a:lnSpc>
        <a:spcBef>
          <a:spcPts val="0"/>
        </a:spcBef>
        <a:spcAft>
          <a:spcPts val="3000"/>
        </a:spcAft>
        <a:buFont typeface="Arial" panose="020B0604020202020204" pitchFamily="34" charset="0"/>
        <a:buChar char="•"/>
        <a:defRPr sz="3600" kern="1200" cap="none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6">
          <p15:clr>
            <a:srgbClr val="F26B43"/>
          </p15:clr>
        </p15:guide>
        <p15:guide id="2" pos="14816">
          <p15:clr>
            <a:srgbClr val="F26B43"/>
          </p15:clr>
        </p15:guide>
        <p15:guide id="3" pos="14053">
          <p15:clr>
            <a:srgbClr val="F26B43"/>
          </p15:clr>
        </p15:guide>
        <p15:guide id="4" pos="1291">
          <p15:clr>
            <a:srgbClr val="F26B43"/>
          </p15:clr>
        </p15:guide>
        <p15:guide id="5" pos="7938">
          <p15:clr>
            <a:srgbClr val="F26B43"/>
          </p15:clr>
        </p15:guide>
        <p15:guide id="6" pos="7398">
          <p15:clr>
            <a:srgbClr val="F26B43"/>
          </p15:clr>
        </p15:guide>
        <p15:guide id="7" orient="horz" pos="8096">
          <p15:clr>
            <a:srgbClr val="F26B43"/>
          </p15:clr>
        </p15:guide>
        <p15:guide id="8" orient="horz" pos="532">
          <p15:clr>
            <a:srgbClr val="F26B43"/>
          </p15:clr>
        </p15:guide>
        <p15:guide id="9" orient="horz" pos="895">
          <p15:clr>
            <a:srgbClr val="F26B43"/>
          </p15:clr>
        </p15:guide>
        <p15:guide id="10" orient="horz" pos="298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vleen-anand/find_events_on_ticketmaster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feathers.wordpress.com/2014/02/16/api-types/" TargetMode="External"/><Relationship Id="rId2" Type="http://schemas.openxmlformats.org/officeDocument/2006/relationships/hyperlink" Target="https://restfulapi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luralsight.com/tech-blog/porting-flask-to-fastapi-for-ml-model-serving/" TargetMode="External"/><Relationship Id="rId5" Type="http://schemas.openxmlformats.org/officeDocument/2006/relationships/hyperlink" Target="https://opensource.zalando.com/restful-api-guidelines/" TargetMode="External"/><Relationship Id="rId4" Type="http://schemas.openxmlformats.org/officeDocument/2006/relationships/hyperlink" Target="https://docs.microsoft.com/en-us/azure/architecture/best-practices/api-desig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ngolo/fastapi" TargetMode="External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52FA1-6C79-466C-BB07-6B9BA52B7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21044"/>
            <a:ext cx="24384000" cy="1939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CA" sz="7200" dirty="0">
                <a:latin typeface="Algerian" pitchFamily="82" charset="77"/>
                <a:cs typeface="Broadway" panose="020F0502020204030204" pitchFamily="34" charset="0"/>
              </a:rPr>
              <a:t>RESTful Web APIs with </a:t>
            </a:r>
            <a:r>
              <a:rPr lang="en-CA" sz="7200" dirty="0" err="1">
                <a:latin typeface="Algerian" pitchFamily="82" charset="77"/>
                <a:cs typeface="Broadway" panose="020F0502020204030204" pitchFamily="34" charset="0"/>
              </a:rPr>
              <a:t>FastAPI</a:t>
            </a:r>
            <a:endParaRPr lang="en-NZ" sz="7200" dirty="0">
              <a:latin typeface="Algerian" pitchFamily="82" charset="77"/>
              <a:cs typeface="Broadway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67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Comparison with other alternatives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4326673"/>
            <a:ext cx="22280137" cy="85864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Flask requires other libraries/ extensions to implement certain features. Whereas, </a:t>
            </a:r>
            <a:r>
              <a:rPr lang="en-CA" dirty="0" err="1"/>
              <a:t>FastAPI</a:t>
            </a:r>
            <a:r>
              <a:rPr lang="en-CA" dirty="0"/>
              <a:t> is “batteries-included” framework.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Flask is blocking by default. Whereas, </a:t>
            </a:r>
            <a:r>
              <a:rPr lang="en-CA" dirty="0" err="1"/>
              <a:t>FastAPI</a:t>
            </a:r>
            <a:r>
              <a:rPr lang="en-CA" dirty="0"/>
              <a:t> is non-blocking.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In </a:t>
            </a:r>
            <a:r>
              <a:rPr lang="en-CA" dirty="0" err="1"/>
              <a:t>FastAPI</a:t>
            </a:r>
            <a:r>
              <a:rPr lang="en-CA" dirty="0"/>
              <a:t>, data validation and error handling is simple, a schema can be defined and the validation happens under the hood.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Flask requires some tool for documentation. Whereas, in case of </a:t>
            </a:r>
            <a:r>
              <a:rPr lang="en-CA" dirty="0" err="1"/>
              <a:t>FastAPI</a:t>
            </a:r>
            <a:r>
              <a:rPr lang="en-CA" dirty="0"/>
              <a:t>, hitting the {</a:t>
            </a:r>
            <a:r>
              <a:rPr lang="en-CA" dirty="0" err="1"/>
              <a:t>api</a:t>
            </a:r>
            <a:r>
              <a:rPr lang="en-CA" dirty="0"/>
              <a:t> </a:t>
            </a:r>
            <a:r>
              <a:rPr lang="en-CA" dirty="0" err="1"/>
              <a:t>url</a:t>
            </a:r>
            <a:r>
              <a:rPr lang="en-CA" dirty="0"/>
              <a:t>}/docs or {</a:t>
            </a:r>
            <a:r>
              <a:rPr lang="en-CA" dirty="0" err="1"/>
              <a:t>api</a:t>
            </a:r>
            <a:r>
              <a:rPr lang="en-CA" dirty="0"/>
              <a:t> </a:t>
            </a:r>
            <a:r>
              <a:rPr lang="en-CA" dirty="0" err="1"/>
              <a:t>url</a:t>
            </a:r>
            <a:r>
              <a:rPr lang="en-CA" dirty="0"/>
              <a:t>}/</a:t>
            </a:r>
            <a:r>
              <a:rPr lang="en-CA" dirty="0" err="1"/>
              <a:t>redoc</a:t>
            </a:r>
            <a:r>
              <a:rPr lang="en-CA" dirty="0"/>
              <a:t> endpoints will load </a:t>
            </a:r>
            <a:r>
              <a:rPr lang="en-CA" dirty="0" err="1"/>
              <a:t>OpenAPI</a:t>
            </a:r>
            <a:r>
              <a:rPr lang="en-CA" dirty="0"/>
              <a:t>-generated documentation.</a:t>
            </a:r>
            <a:br>
              <a:rPr lang="en-CA" dirty="0"/>
            </a:b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E9BEE9-4176-ED43-BB18-1E6F8587A1F0}"/>
              </a:ext>
            </a:extLst>
          </p:cNvPr>
          <p:cNvSpPr txBox="1">
            <a:spLocks/>
          </p:cNvSpPr>
          <p:nvPr/>
        </p:nvSpPr>
        <p:spPr>
          <a:xfrm>
            <a:off x="1650380" y="3055433"/>
            <a:ext cx="8408021" cy="1449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2950" indent="-742950" algn="l" defTabSz="18288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  <a:defRPr sz="4800" u="non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Flask vs </a:t>
            </a:r>
            <a:r>
              <a:rPr lang="en-CA" b="1" dirty="0" err="1"/>
              <a:t>FastAPI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6068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3055435"/>
            <a:ext cx="22280137" cy="8474927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It's relatively tightly coupled with relational databases so, having a NoSQL database as the main store engine is not very easy.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ORM is included even if you are not going to use a relational database or a database at all.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It was created to generate the HTML in the backend, not to create APIs used by a modern frontend (like React, </a:t>
            </a:r>
            <a:r>
              <a:rPr lang="en-CA" dirty="0" err="1"/>
              <a:t>Vue.js</a:t>
            </a:r>
            <a:r>
              <a:rPr lang="en-CA" dirty="0"/>
              <a:t> and Angular) or by other systems (like IoT devices) communicating with it.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i="1" dirty="0"/>
              <a:t>Django-rest-framework</a:t>
            </a:r>
            <a:r>
              <a:rPr lang="en-CA" dirty="0"/>
              <a:t> package can be used for REST APIs. It comes with a ton of features, but Open API generation is not among those features.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CA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E9BEE9-4176-ED43-BB18-1E6F8587A1F0}"/>
              </a:ext>
            </a:extLst>
          </p:cNvPr>
          <p:cNvSpPr txBox="1">
            <a:spLocks/>
          </p:cNvSpPr>
          <p:nvPr/>
        </p:nvSpPr>
        <p:spPr>
          <a:xfrm>
            <a:off x="1650380" y="1226634"/>
            <a:ext cx="8408021" cy="1449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2950" indent="-742950" algn="l" defTabSz="18288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  <a:defRPr sz="4800" u="non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b="1" dirty="0"/>
              <a:t>Django vs </a:t>
            </a:r>
            <a:r>
              <a:rPr lang="en-CA" b="1" dirty="0" err="1"/>
              <a:t>FastAPI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490022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Installation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3422533"/>
            <a:ext cx="22280137" cy="9958929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To install with all the optional dependencies and features:</a:t>
            </a:r>
          </a:p>
          <a:p>
            <a:pPr marL="0" indent="0">
              <a:buNone/>
            </a:pPr>
            <a:r>
              <a:rPr lang="en-CA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CA" dirty="0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pip install </a:t>
            </a:r>
            <a:r>
              <a:rPr lang="en-CA" dirty="0" err="1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fastapi</a:t>
            </a:r>
            <a:r>
              <a:rPr lang="en-CA" dirty="0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[all]</a:t>
            </a:r>
            <a:endParaRPr lang="en-US" dirty="0">
              <a:highlight>
                <a:srgbClr val="C0C0C0"/>
              </a:highlight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dirty="0"/>
              <a:t>				OR</a:t>
            </a:r>
          </a:p>
          <a:p>
            <a:pPr marL="0" indent="0">
              <a:buNone/>
            </a:pPr>
            <a:r>
              <a:rPr lang="en-CA" dirty="0"/>
              <a:t>To install it part by part:</a:t>
            </a:r>
          </a:p>
          <a:p>
            <a:pPr marL="0" indent="0">
              <a:buNone/>
            </a:pPr>
            <a:r>
              <a:rPr lang="en-CA" sz="4400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CA" sz="4400" dirty="0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pip install </a:t>
            </a:r>
            <a:r>
              <a:rPr lang="en-CA" sz="4400" dirty="0" err="1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fastapi</a:t>
            </a:r>
            <a:endParaRPr lang="en-CA" sz="4400" dirty="0">
              <a:highlight>
                <a:srgbClr val="C0C0C0"/>
              </a:highlight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dirty="0"/>
              <a:t>You will also need an ASGI server, for production such as </a:t>
            </a:r>
            <a:r>
              <a:rPr lang="en-CA" dirty="0" err="1"/>
              <a:t>uvicorn</a:t>
            </a:r>
            <a:r>
              <a:rPr lang="en-CA" dirty="0"/>
              <a:t>.</a:t>
            </a:r>
          </a:p>
          <a:p>
            <a:pPr marL="0" indent="0">
              <a:buNone/>
            </a:pPr>
            <a:r>
              <a:rPr lang="en-CA" sz="4400" dirty="0"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		</a:t>
            </a:r>
            <a:r>
              <a:rPr lang="en-CA" sz="4400" dirty="0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pip install </a:t>
            </a:r>
            <a:r>
              <a:rPr lang="en-CA" sz="4400" dirty="0" err="1">
                <a:highlight>
                  <a:srgbClr val="C0C0C0"/>
                </a:highlight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uvicorn</a:t>
            </a:r>
            <a:endParaRPr lang="en-CA" sz="4400" dirty="0">
              <a:highlight>
                <a:srgbClr val="C0C0C0"/>
              </a:highlight>
              <a:latin typeface="Monaco" pitchFamily="2" charset="77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185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Let’s see </a:t>
            </a:r>
            <a:r>
              <a:rPr lang="en-US" dirty="0" err="1">
                <a:solidFill>
                  <a:schemeClr val="tx1"/>
                </a:solidFill>
              </a:rPr>
              <a:t>FastAPI</a:t>
            </a:r>
            <a:r>
              <a:rPr lang="en-US" dirty="0">
                <a:solidFill>
                  <a:schemeClr val="tx1"/>
                </a:solidFill>
              </a:rPr>
              <a:t> in action 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E9BEE9-4176-ED43-BB18-1E6F8587A1F0}"/>
              </a:ext>
            </a:extLst>
          </p:cNvPr>
          <p:cNvSpPr txBox="1">
            <a:spLocks/>
          </p:cNvSpPr>
          <p:nvPr/>
        </p:nvSpPr>
        <p:spPr>
          <a:xfrm>
            <a:off x="1717286" y="5408341"/>
            <a:ext cx="18890168" cy="1449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2950" indent="-742950" algn="l" defTabSz="18288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  <a:defRPr sz="4800" u="non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Repo: </a:t>
            </a:r>
            <a:r>
              <a:rPr lang="en-CA" dirty="0">
                <a:hlinkClick r:id="rId2"/>
              </a:rPr>
              <a:t>https://github.com/ravleen-anand/find_events_on_ticketmaster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280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Resources and Further Readings 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1E9BEE9-4176-ED43-BB18-1E6F8587A1F0}"/>
              </a:ext>
            </a:extLst>
          </p:cNvPr>
          <p:cNvSpPr txBox="1">
            <a:spLocks/>
          </p:cNvSpPr>
          <p:nvPr/>
        </p:nvSpPr>
        <p:spPr>
          <a:xfrm>
            <a:off x="1717286" y="3590693"/>
            <a:ext cx="18890168" cy="92807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742950" indent="-742950" algn="l" defTabSz="18288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3000"/>
              </a:spcAft>
              <a:buFont typeface="+mj-lt"/>
              <a:buAutoNum type="arabicPeriod"/>
              <a:defRPr sz="4800" u="none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API</a:t>
            </a:r>
            <a:endParaRPr lang="en-CA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15250" lvl="1" indent="-685800"/>
            <a:r>
              <a:rPr lang="en-CA" dirty="0">
                <a:hlinkClick r:id="rId3"/>
              </a:rPr>
              <a:t>https://ffeathers.wordpress.com/2014/02/16/api-types/</a:t>
            </a:r>
            <a:endParaRPr lang="en-CA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REST API</a:t>
            </a:r>
            <a:endParaRPr lang="en-CA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15250" lvl="1" indent="-685800"/>
            <a:r>
              <a:rPr lang="en-CA" dirty="0">
                <a:hlinkClick r:id="rId2"/>
              </a:rPr>
              <a:t>https://restfulapi.net/</a:t>
            </a:r>
            <a:endParaRPr lang="en-CA" dirty="0"/>
          </a:p>
          <a:p>
            <a:pPr marL="515250" lvl="1" indent="-685800"/>
            <a:r>
              <a:rPr lang="en-CA" dirty="0">
                <a:hlinkClick r:id="rId4"/>
              </a:rPr>
              <a:t>https://</a:t>
            </a:r>
            <a:r>
              <a:rPr lang="en-CA" dirty="0" err="1">
                <a:hlinkClick r:id="rId4"/>
              </a:rPr>
              <a:t>docs.microsoft.com</a:t>
            </a:r>
            <a:r>
              <a:rPr lang="en-CA" dirty="0">
                <a:hlinkClick r:id="rId4"/>
              </a:rPr>
              <a:t>/</a:t>
            </a:r>
            <a:r>
              <a:rPr lang="en-CA" dirty="0" err="1">
                <a:hlinkClick r:id="rId4"/>
              </a:rPr>
              <a:t>en</a:t>
            </a:r>
            <a:r>
              <a:rPr lang="en-CA" dirty="0">
                <a:hlinkClick r:id="rId4"/>
              </a:rPr>
              <a:t>-us/azure/architecture/best-practices/</a:t>
            </a:r>
            <a:r>
              <a:rPr lang="en-CA" dirty="0" err="1">
                <a:hlinkClick r:id="rId4"/>
              </a:rPr>
              <a:t>api</a:t>
            </a:r>
            <a:r>
              <a:rPr lang="en-CA" dirty="0">
                <a:hlinkClick r:id="rId4"/>
              </a:rPr>
              <a:t>-design</a:t>
            </a:r>
            <a:endParaRPr lang="en-CA" dirty="0"/>
          </a:p>
          <a:p>
            <a:pPr marL="515250" lvl="1" indent="-685800"/>
            <a:r>
              <a:rPr lang="en-CA" dirty="0">
                <a:hlinkClick r:id="rId5"/>
              </a:rPr>
              <a:t>https://opensource.zalando.com/restful-api-guidelines/</a:t>
            </a:r>
            <a:endParaRPr lang="en-CA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 err="1"/>
              <a:t>FastAPI</a:t>
            </a:r>
            <a:endParaRPr lang="en-CA" dirty="0"/>
          </a:p>
          <a:p>
            <a:pPr marL="515250" lvl="1" indent="-685800"/>
            <a:r>
              <a:rPr lang="en-CA" dirty="0">
                <a:hlinkClick r:id="rId6"/>
              </a:rPr>
              <a:t>https://www.pluralsight.com/tech-blog/porting-flask-to-fastapi-for-ml-model-serving/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7333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96EF-56B5-BC4A-BFAB-0D6D070A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110" y="5264206"/>
            <a:ext cx="15834557" cy="5400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4513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96EF-56B5-BC4A-BFAB-0D6D070A5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110" y="5264206"/>
            <a:ext cx="15834557" cy="5400000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095873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1282A0-4E20-7748-A3AB-FE76050A1D94}"/>
              </a:ext>
            </a:extLst>
          </p:cNvPr>
          <p:cNvSpPr txBox="1">
            <a:spLocks/>
          </p:cNvSpPr>
          <p:nvPr/>
        </p:nvSpPr>
        <p:spPr>
          <a:xfrm>
            <a:off x="0" y="3971925"/>
            <a:ext cx="21298829" cy="9529386"/>
          </a:xfrm>
          <a:prstGeom prst="rect">
            <a:avLst/>
          </a:prstGeom>
          <a:solidFill>
            <a:schemeClr val="bg1"/>
          </a:solidFill>
        </p:spPr>
        <p:txBody>
          <a:bodyPr vert="horz" lIns="2052000" tIns="72000" rIns="864000" bIns="36000" rtlCol="0">
            <a:noAutofit/>
          </a:bodyPr>
          <a:lstStyle>
            <a:lvl1pPr marL="5715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u="non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24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5715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72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9600" indent="-572400" algn="l" defTabSz="1828800" rtl="0" eaLnBrk="1" latinLnBrk="0" hangingPunct="1">
              <a:lnSpc>
                <a:spcPts val="45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Char char="•"/>
              <a:defRPr sz="360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CA" dirty="0"/>
              <a:t>A global leader in the development of visual data science software and collaborative technologies.</a:t>
            </a:r>
          </a:p>
          <a:p>
            <a:r>
              <a:rPr lang="en-CA" i="1" dirty="0"/>
              <a:t>Complexity to Clarity</a:t>
            </a:r>
            <a:r>
              <a:rPr lang="en-CA" dirty="0"/>
              <a:t>: Our powerful geoscience analysis, modelling, and collaborative technologies enable new ways to solve increasingly complex problems, manage risk, and uncover valuable insights from data.</a:t>
            </a:r>
          </a:p>
          <a:p>
            <a:r>
              <a:rPr lang="en-CA" dirty="0"/>
              <a:t>Our solutions are used on large-scale projects globally, including road and rail tunnel construction, groundwater detection and management, geothermal exploration, subsea infrastructure mapping, resource evaluation and subterranean storage of spent nuclear fuel.</a:t>
            </a:r>
          </a:p>
          <a:p>
            <a:r>
              <a:rPr lang="en-CA" dirty="0"/>
              <a:t>Popular Geoscience Solutions</a:t>
            </a:r>
          </a:p>
          <a:p>
            <a:pPr marL="0" indent="0">
              <a:buNone/>
            </a:pPr>
            <a:r>
              <a:rPr lang="en-CA" dirty="0"/>
              <a:t>									</a:t>
            </a:r>
          </a:p>
          <a:p>
            <a:r>
              <a:rPr lang="en-CA" dirty="0"/>
              <a:t>Website: https://</a:t>
            </a:r>
            <a:r>
              <a:rPr lang="en-CA" dirty="0" err="1"/>
              <a:t>www.seequent.com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E1F0295-EC08-5743-BC73-5E840AEDBDB2}"/>
              </a:ext>
            </a:extLst>
          </p:cNvPr>
          <p:cNvSpPr txBox="1">
            <a:spLocks/>
          </p:cNvSpPr>
          <p:nvPr/>
        </p:nvSpPr>
        <p:spPr>
          <a:xfrm>
            <a:off x="0" y="1343025"/>
            <a:ext cx="8915400" cy="1835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2052000" tIns="503999" rIns="864000" bIns="288000" rtlCol="0" anchor="ctr">
            <a:noAutofit/>
          </a:bodyPr>
          <a:lstStyle>
            <a:lvl1pPr algn="l" defTabSz="182880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About SEEQUENT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A34E50-6639-C145-A8ED-149B849180FF}"/>
              </a:ext>
            </a:extLst>
          </p:cNvPr>
          <p:cNvSpPr/>
          <p:nvPr/>
        </p:nvSpPr>
        <p:spPr>
          <a:xfrm>
            <a:off x="3085171" y="11089828"/>
            <a:ext cx="3323063" cy="86979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Leapfrog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4D6DD1-04F3-2D4F-998F-965186C983A9}"/>
              </a:ext>
            </a:extLst>
          </p:cNvPr>
          <p:cNvSpPr/>
          <p:nvPr/>
        </p:nvSpPr>
        <p:spPr>
          <a:xfrm>
            <a:off x="9329855" y="11089828"/>
            <a:ext cx="3323063" cy="86979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Oasis </a:t>
            </a:r>
            <a:r>
              <a:rPr lang="en-CA" dirty="0" err="1"/>
              <a:t>montaj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488134-68F0-5B41-9162-1A12C830C68B}"/>
              </a:ext>
            </a:extLst>
          </p:cNvPr>
          <p:cNvSpPr/>
          <p:nvPr/>
        </p:nvSpPr>
        <p:spPr>
          <a:xfrm>
            <a:off x="15069014" y="11089827"/>
            <a:ext cx="3323063" cy="86979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GeoStudio</a:t>
            </a:r>
          </a:p>
        </p:txBody>
      </p:sp>
    </p:spTree>
    <p:extLst>
      <p:ext uri="{BB962C8B-B14F-4D97-AF65-F5344CB8AC3E}">
        <p14:creationId xmlns:p14="http://schemas.microsoft.com/office/powerpoint/2010/main" val="200156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NZ" dirty="0"/>
              <a:t>Terms Explained: API, Web API</a:t>
            </a:r>
          </a:p>
          <a:p>
            <a:r>
              <a:rPr lang="en-NZ" dirty="0"/>
              <a:t>What is REST API?</a:t>
            </a:r>
          </a:p>
          <a:p>
            <a:r>
              <a:rPr lang="en-NZ" dirty="0"/>
              <a:t>Key characteristics of a good API</a:t>
            </a:r>
          </a:p>
          <a:p>
            <a:r>
              <a:rPr lang="en-NZ" dirty="0"/>
              <a:t>What is </a:t>
            </a:r>
            <a:r>
              <a:rPr lang="en-NZ" dirty="0" err="1"/>
              <a:t>FastAPI</a:t>
            </a:r>
            <a:r>
              <a:rPr lang="en-NZ" dirty="0"/>
              <a:t>?</a:t>
            </a:r>
          </a:p>
          <a:p>
            <a:r>
              <a:rPr lang="en-NZ" dirty="0"/>
              <a:t>Why </a:t>
            </a:r>
            <a:r>
              <a:rPr lang="en-NZ" dirty="0" err="1"/>
              <a:t>FastAPI</a:t>
            </a:r>
            <a:r>
              <a:rPr lang="en-NZ" dirty="0"/>
              <a:t>?</a:t>
            </a:r>
          </a:p>
          <a:p>
            <a:r>
              <a:rPr lang="en-NZ" dirty="0"/>
              <a:t>Comparison with other alternatives</a:t>
            </a:r>
          </a:p>
          <a:p>
            <a:r>
              <a:rPr lang="en-NZ" dirty="0"/>
              <a:t>Installation</a:t>
            </a:r>
          </a:p>
          <a:p>
            <a:r>
              <a:rPr lang="en-NZ" dirty="0"/>
              <a:t>A </a:t>
            </a:r>
            <a:r>
              <a:rPr lang="en-NZ" dirty="0" err="1"/>
              <a:t>FastAPI</a:t>
            </a:r>
            <a:r>
              <a:rPr lang="en-NZ" dirty="0"/>
              <a:t> example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5423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24384002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What is an API? (Application Programming Interface)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9462" y="3913188"/>
            <a:ext cx="21903357" cy="8640000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API is some kind of interface which has a set of functions that allow programmers to access specific features or data of an application, operating system or other services.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CA" dirty="0"/>
              <a:t>Two primary benefits that an API brings:</a:t>
            </a:r>
          </a:p>
          <a:p>
            <a:pPr marL="2232450" lvl="4" indent="-685800"/>
            <a:r>
              <a:rPr lang="en-CA" dirty="0">
                <a:solidFill>
                  <a:schemeClr val="bg1"/>
                </a:solidFill>
              </a:rPr>
              <a:t>Simplification, by providing a layer that hides complexity.</a:t>
            </a:r>
          </a:p>
          <a:p>
            <a:pPr marL="2232450" lvl="4" indent="-685800"/>
            <a:r>
              <a:rPr lang="en-CA" dirty="0">
                <a:solidFill>
                  <a:schemeClr val="bg1"/>
                </a:solidFill>
              </a:rPr>
              <a:t>Standardisation.</a:t>
            </a:r>
          </a:p>
          <a:p>
            <a:endParaRPr lang="en-CA" dirty="0"/>
          </a:p>
          <a:p>
            <a:endParaRPr lang="en-N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900B4-F697-AC45-B5D2-96E367F95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75" y="10152888"/>
            <a:ext cx="113157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4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315E15-2E04-2749-9E54-49B97D4E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530" y="2199333"/>
            <a:ext cx="16794940" cy="93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7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8408022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Web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9462" y="3913188"/>
            <a:ext cx="21903357" cy="8640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 unique type of interface where the communication takes place using the Internet and Web-specific protocols.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Uses HTTP protocol to exchange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Consists of one or more publicly exposed endpoints to a defined request-response </a:t>
            </a:r>
            <a:r>
              <a:rPr lang="en-CA" dirty="0">
                <a:solidFill>
                  <a:schemeClr val="bg1"/>
                </a:solidFill>
              </a:rPr>
              <a:t>message system, typically expressed in JSON or XML.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API Architectures and Protocols</a:t>
            </a:r>
          </a:p>
          <a:p>
            <a:pPr lvl="3"/>
            <a:r>
              <a:rPr lang="en-CA" dirty="0">
                <a:solidFill>
                  <a:schemeClr val="bg1"/>
                </a:solidFill>
              </a:rPr>
              <a:t>SOAP</a:t>
            </a:r>
          </a:p>
          <a:p>
            <a:pPr lvl="3"/>
            <a:r>
              <a:rPr lang="en-CA" dirty="0">
                <a:solidFill>
                  <a:schemeClr val="bg1"/>
                </a:solidFill>
              </a:rPr>
              <a:t>JSON-RPC and XML-RPC</a:t>
            </a:r>
          </a:p>
          <a:p>
            <a:pPr lvl="3"/>
            <a:r>
              <a:rPr lang="en-CA" dirty="0">
                <a:solidFill>
                  <a:schemeClr val="bg1"/>
                </a:solidFill>
              </a:rPr>
              <a:t>REST</a:t>
            </a:r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70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NZ" dirty="0">
                <a:solidFill>
                  <a:schemeClr val="tx1"/>
                </a:solidFill>
              </a:rPr>
              <a:t>REST(</a:t>
            </a:r>
            <a:r>
              <a:rPr lang="en-CA" b="1" dirty="0">
                <a:solidFill>
                  <a:schemeClr val="tx1"/>
                </a:solidFill>
              </a:rPr>
              <a:t>Re</a:t>
            </a:r>
            <a:r>
              <a:rPr lang="en-CA" dirty="0">
                <a:solidFill>
                  <a:schemeClr val="tx1"/>
                </a:solidFill>
              </a:rPr>
              <a:t>presentational </a:t>
            </a:r>
            <a:r>
              <a:rPr lang="en-CA" b="1" dirty="0">
                <a:solidFill>
                  <a:schemeClr val="tx1"/>
                </a:solidFill>
              </a:rPr>
              <a:t>S</a:t>
            </a:r>
            <a:r>
              <a:rPr lang="en-CA" dirty="0">
                <a:solidFill>
                  <a:schemeClr val="tx1"/>
                </a:solidFill>
              </a:rPr>
              <a:t>tate </a:t>
            </a:r>
            <a:r>
              <a:rPr lang="en-CA" b="1" dirty="0">
                <a:solidFill>
                  <a:schemeClr val="tx1"/>
                </a:solidFill>
              </a:rPr>
              <a:t>T</a:t>
            </a:r>
            <a:r>
              <a:rPr lang="en-CA" dirty="0">
                <a:solidFill>
                  <a:schemeClr val="tx1"/>
                </a:solidFill>
              </a:rPr>
              <a:t>ransfer</a:t>
            </a:r>
            <a:r>
              <a:rPr lang="en-NZ" dirty="0">
                <a:solidFill>
                  <a:schemeClr val="tx1"/>
                </a:solidFill>
              </a:rPr>
              <a:t>) API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3422533"/>
            <a:ext cx="22280137" cy="9958929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An architectural style based on URIs (Uniform Resource Identifier), HTTP protocol, and use JSON for data format.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To be a REST API, an API must adhere to certain architectural constraints, or principles, including:</a:t>
            </a:r>
          </a:p>
          <a:p>
            <a:pPr lvl="3">
              <a:lnSpc>
                <a:spcPct val="100000"/>
              </a:lnSpc>
            </a:pPr>
            <a:r>
              <a:rPr lang="en-CA" sz="4800" dirty="0">
                <a:solidFill>
                  <a:srgbClr val="FFFFFF"/>
                </a:solidFill>
              </a:rPr>
              <a:t>Client-server architecture</a:t>
            </a:r>
          </a:p>
          <a:p>
            <a:pPr lvl="3">
              <a:lnSpc>
                <a:spcPct val="100000"/>
              </a:lnSpc>
            </a:pPr>
            <a:r>
              <a:rPr lang="en-CA" sz="4800" dirty="0">
                <a:solidFill>
                  <a:srgbClr val="FFFFFF"/>
                </a:solidFill>
              </a:rPr>
              <a:t>Stateless</a:t>
            </a:r>
          </a:p>
          <a:p>
            <a:pPr lvl="3">
              <a:lnSpc>
                <a:spcPct val="100000"/>
              </a:lnSpc>
            </a:pPr>
            <a:r>
              <a:rPr lang="en-CA" sz="4800" dirty="0">
                <a:solidFill>
                  <a:srgbClr val="FFFFFF"/>
                </a:solidFill>
              </a:rPr>
              <a:t>Cacheable</a:t>
            </a:r>
          </a:p>
          <a:p>
            <a:pPr lvl="3">
              <a:lnSpc>
                <a:spcPct val="100000"/>
              </a:lnSpc>
            </a:pPr>
            <a:r>
              <a:rPr lang="en-CA" sz="4800" dirty="0">
                <a:solidFill>
                  <a:srgbClr val="FFFFFF"/>
                </a:solidFill>
              </a:rPr>
              <a:t>Layered system</a:t>
            </a:r>
          </a:p>
          <a:p>
            <a:pPr lvl="3">
              <a:lnSpc>
                <a:spcPct val="100000"/>
              </a:lnSpc>
            </a:pPr>
            <a:r>
              <a:rPr lang="en-CA" sz="4800" dirty="0">
                <a:solidFill>
                  <a:srgbClr val="FFFFFF"/>
                </a:solidFill>
              </a:rPr>
              <a:t>Uniform Interface</a:t>
            </a:r>
          </a:p>
          <a:p>
            <a:pPr>
              <a:lnSpc>
                <a:spcPct val="100000"/>
              </a:lnSpc>
            </a:pPr>
            <a:endParaRPr lang="en-CA" sz="3600" dirty="0"/>
          </a:p>
          <a:p>
            <a:pPr>
              <a:lnSpc>
                <a:spcPct val="10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120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characteristics of a good API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3422533"/>
            <a:ext cx="22280137" cy="995892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lvl="3"/>
            <a:r>
              <a:rPr lang="en-CA" dirty="0">
                <a:solidFill>
                  <a:srgbClr val="FFFFFF"/>
                </a:solidFill>
              </a:rPr>
              <a:t>API documentation should always cover why the dataset is important, what the data fields mean, how to use the API, and examples.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  <a:endParaRPr lang="en-US" sz="3600" dirty="0">
              <a:solidFill>
                <a:schemeClr val="tx1"/>
              </a:solidFill>
            </a:endParaRPr>
          </a:p>
          <a:p>
            <a:pPr lvl="3"/>
            <a:r>
              <a:rPr lang="en-CA" dirty="0">
                <a:solidFill>
                  <a:srgbClr val="FFFFFF"/>
                </a:solidFill>
              </a:rPr>
              <a:t>The API should report appropriate error-codes (HTTP statuses) and include a human-readable message.</a:t>
            </a:r>
            <a:endParaRPr lang="en-US"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Consistency</a:t>
            </a:r>
            <a:endParaRPr lang="en-US" sz="3600" dirty="0">
              <a:solidFill>
                <a:schemeClr val="tx1"/>
              </a:solidFill>
            </a:endParaRPr>
          </a:p>
          <a:p>
            <a:pPr lvl="3"/>
            <a:r>
              <a:rPr lang="en-CA" dirty="0">
                <a:solidFill>
                  <a:srgbClr val="FFFFFF"/>
                </a:solidFill>
              </a:rPr>
              <a:t>Follow consistent payload structure and conventions in your vocabulary.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</a:t>
            </a:r>
            <a:r>
              <a:rPr lang="en-US" dirty="0" err="1">
                <a:solidFill>
                  <a:schemeClr val="tx1"/>
                </a:solidFill>
              </a:rPr>
              <a:t>FastAPI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86585" y="3124821"/>
            <a:ext cx="22280137" cy="1031473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err="1"/>
              <a:t>FastAPI</a:t>
            </a:r>
            <a:r>
              <a:rPr lang="en-CA" dirty="0"/>
              <a:t> is a modern, high-performance Python web framework designed to:</a:t>
            </a:r>
          </a:p>
          <a:p>
            <a:pPr marL="1315350" lvl="4" indent="-742950">
              <a:lnSpc>
                <a:spcPts val="6000"/>
              </a:lnSpc>
            </a:pPr>
            <a:r>
              <a:rPr lang="en-CA" sz="4400" dirty="0">
                <a:solidFill>
                  <a:srgbClr val="FFFFFF"/>
                </a:solidFill>
              </a:rPr>
              <a:t>provide a lightweight microframework with an intuitive, Flask-like routing system</a:t>
            </a:r>
          </a:p>
          <a:p>
            <a:pPr marL="1315350" lvl="4" indent="-742950">
              <a:lnSpc>
                <a:spcPts val="6000"/>
              </a:lnSpc>
            </a:pPr>
            <a:r>
              <a:rPr lang="en-CA" sz="4400" dirty="0">
                <a:solidFill>
                  <a:srgbClr val="FFFFFF"/>
                </a:solidFill>
              </a:rPr>
              <a:t>provide data validation by making use of Python 3 type annotation.</a:t>
            </a:r>
          </a:p>
          <a:p>
            <a:pPr marL="1315350" lvl="4" indent="-742950">
              <a:lnSpc>
                <a:spcPts val="6000"/>
              </a:lnSpc>
            </a:pPr>
            <a:r>
              <a:rPr lang="en-CA" sz="4400" dirty="0">
                <a:solidFill>
                  <a:srgbClr val="FFFFFF"/>
                </a:solidFill>
              </a:rPr>
              <a:t>utilize improvements to Python’s async support and develop asynchronous APIs easily</a:t>
            </a:r>
          </a:p>
          <a:p>
            <a:pPr marL="1315350" lvl="4" indent="-742950">
              <a:lnSpc>
                <a:spcPts val="6000"/>
              </a:lnSpc>
            </a:pPr>
            <a:r>
              <a:rPr lang="en-CA" sz="4400" dirty="0">
                <a:solidFill>
                  <a:srgbClr val="FFFFFF"/>
                </a:solidFill>
              </a:rPr>
              <a:t>automatically generate useful API documentation using </a:t>
            </a:r>
            <a:r>
              <a:rPr lang="en-CA" sz="4400" dirty="0" err="1">
                <a:solidFill>
                  <a:srgbClr val="FFFFFF"/>
                </a:solidFill>
              </a:rPr>
              <a:t>OpenAPI</a:t>
            </a:r>
            <a:r>
              <a:rPr lang="en-CA" sz="4400" dirty="0">
                <a:solidFill>
                  <a:srgbClr val="FFFFFF"/>
                </a:solidFill>
              </a:rPr>
              <a:t> and JSON Sch</a:t>
            </a:r>
            <a:r>
              <a:rPr lang="en-CA" sz="4800" dirty="0">
                <a:solidFill>
                  <a:srgbClr val="FFFFFF"/>
                </a:solidFill>
              </a:rPr>
              <a:t>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Links: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Documentation: </a:t>
            </a:r>
            <a:r>
              <a:rPr lang="en-CA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https://fastapi.tiangolo.com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Source Code: </a:t>
            </a:r>
            <a:r>
              <a:rPr lang="en-CA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https://github.com/tiangolo/fastapi</a:t>
            </a:r>
            <a:endParaRPr lang="en-CA" dirty="0"/>
          </a:p>
          <a:p>
            <a:pPr lvl="3"/>
            <a:endParaRPr lang="en-CA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1837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A6C3-954A-4BFC-8301-635F33F5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844551"/>
            <a:ext cx="19626148" cy="173863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</a:t>
            </a:r>
            <a:r>
              <a:rPr lang="en-US" dirty="0" err="1">
                <a:solidFill>
                  <a:schemeClr val="tx1"/>
                </a:solidFill>
              </a:rPr>
              <a:t>FastAPI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A5EB4-79F4-4D78-9DFF-C6BFC4F276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0380" y="3422533"/>
            <a:ext cx="22280137" cy="995892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Auto documentation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Async/Await support which makes it more responsive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Built-in data validation.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100% type annotated so autocompletion works great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A" dirty="0"/>
              <a:t>Easy: No new syntax to learn. Just standard modern Python</a:t>
            </a:r>
          </a:p>
          <a:p>
            <a:pPr marL="0" indent="0">
              <a:buNone/>
            </a:pPr>
            <a:endParaRPr lang="en-CA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5099618"/>
      </p:ext>
    </p:extLst>
  </p:cSld>
  <p:clrMapOvr>
    <a:masterClrMapping/>
  </p:clrMapOvr>
</p:sld>
</file>

<file path=ppt/theme/theme1.xml><?xml version="1.0" encoding="utf-8"?>
<a:theme xmlns:a="http://schemas.openxmlformats.org/drawingml/2006/main" name="Text - full image background">
  <a:themeElements>
    <a:clrScheme name="Seequent">
      <a:dk1>
        <a:sysClr val="windowText" lastClr="000000"/>
      </a:dk1>
      <a:lt1>
        <a:sysClr val="window" lastClr="FFFFFF"/>
      </a:lt1>
      <a:dk2>
        <a:srgbClr val="1D1F23"/>
      </a:dk2>
      <a:lt2>
        <a:srgbClr val="FAFAFC"/>
      </a:lt2>
      <a:accent1>
        <a:srgbClr val="7CDAFE"/>
      </a:accent1>
      <a:accent2>
        <a:srgbClr val="4FBF93"/>
      </a:accent2>
      <a:accent3>
        <a:srgbClr val="FF5438"/>
      </a:accent3>
      <a:accent4>
        <a:srgbClr val="1E63FF"/>
      </a:accent4>
      <a:accent5>
        <a:srgbClr val="9B9BA0"/>
      </a:accent5>
      <a:accent6>
        <a:srgbClr val="1D1F23"/>
      </a:accent6>
      <a:hlink>
        <a:srgbClr val="1E63FF"/>
      </a:hlink>
      <a:folHlink>
        <a:srgbClr val="4FBF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t 2018_lite_User Notes – delete before presenting .pptx" id="{9CA55F6E-9EDE-4BBA-BEED-04CB24268688}" vid="{2BF3F1FD-D3BA-4D1B-8015-B5F5C1E2DB21}"/>
    </a:ext>
  </a:extLst>
</a:theme>
</file>

<file path=ppt/theme/theme2.xml><?xml version="1.0" encoding="utf-8"?>
<a:theme xmlns:a="http://schemas.openxmlformats.org/drawingml/2006/main" name="Text - plain background">
  <a:themeElements>
    <a:clrScheme name="Seequent">
      <a:dk1>
        <a:sysClr val="windowText" lastClr="000000"/>
      </a:dk1>
      <a:lt1>
        <a:sysClr val="window" lastClr="FFFFFF"/>
      </a:lt1>
      <a:dk2>
        <a:srgbClr val="1D1F23"/>
      </a:dk2>
      <a:lt2>
        <a:srgbClr val="FAFAFC"/>
      </a:lt2>
      <a:accent1>
        <a:srgbClr val="7CDAFE"/>
      </a:accent1>
      <a:accent2>
        <a:srgbClr val="4FBF93"/>
      </a:accent2>
      <a:accent3>
        <a:srgbClr val="FF5438"/>
      </a:accent3>
      <a:accent4>
        <a:srgbClr val="1E63FF"/>
      </a:accent4>
      <a:accent5>
        <a:srgbClr val="9B9BA0"/>
      </a:accent5>
      <a:accent6>
        <a:srgbClr val="1D1F23"/>
      </a:accent6>
      <a:hlink>
        <a:srgbClr val="1E63FF"/>
      </a:hlink>
      <a:folHlink>
        <a:srgbClr val="4FBF9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t 2018_lite_User Notes – delete before presenting .pptx" id="{9CA55F6E-9EDE-4BBA-BEED-04CB24268688}" vid="{3A0E2364-784A-44E7-86AF-AF15166443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E2DEE2D45744094398080CB0CEAFB" ma:contentTypeVersion="4" ma:contentTypeDescription="Create a new document." ma:contentTypeScope="" ma:versionID="6b8a32e361ee158804658a66d43605b3">
  <xsd:schema xmlns:xsd="http://www.w3.org/2001/XMLSchema" xmlns:xs="http://www.w3.org/2001/XMLSchema" xmlns:p="http://schemas.microsoft.com/office/2006/metadata/properties" xmlns:ns2="18ce7cda-25fa-4291-ba92-fb75ab7f3f95" xmlns:ns3="873540bb-10ff-4de2-85ca-8ac875ee7676" targetNamespace="http://schemas.microsoft.com/office/2006/metadata/properties" ma:root="true" ma:fieldsID="e00c1c9997794b5fa7b4464d3419da5e" ns2:_="" ns3:_="">
    <xsd:import namespace="18ce7cda-25fa-4291-ba92-fb75ab7f3f95"/>
    <xsd:import namespace="873540bb-10ff-4de2-85ca-8ac875ee76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ce7cda-25fa-4291-ba92-fb75ab7f3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3540bb-10ff-4de2-85ca-8ac875ee76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987EDD-C517-41C3-9430-205E3EEE485D}">
  <ds:schemaRefs>
    <ds:schemaRef ds:uri="18ce7cda-25fa-4291-ba92-fb75ab7f3f95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4E7698-E576-45BE-9038-A8D118E5FE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2B30D3-2D2C-41FE-8D29-78FD9E17B0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ce7cda-25fa-4291-ba92-fb75ab7f3f95"/>
    <ds:schemaRef ds:uri="873540bb-10ff-4de2-85ca-8ac875ee76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Lite_presentation_Oct 2018</Template>
  <TotalTime>7887</TotalTime>
  <Words>868</Words>
  <Application>Microsoft Macintosh PowerPoint</Application>
  <PresentationFormat>Custom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Monaco</vt:lpstr>
      <vt:lpstr>Text - full image background</vt:lpstr>
      <vt:lpstr>Text - plain background</vt:lpstr>
      <vt:lpstr>RESTful Web APIs with FastAPI</vt:lpstr>
      <vt:lpstr>Agenda</vt:lpstr>
      <vt:lpstr>What is an API? (Application Programming Interface) </vt:lpstr>
      <vt:lpstr>PowerPoint Presentation</vt:lpstr>
      <vt:lpstr>Web APIs</vt:lpstr>
      <vt:lpstr>REST(Representational State Transfer) API </vt:lpstr>
      <vt:lpstr>Key characteristics of a good API</vt:lpstr>
      <vt:lpstr>What is FastAPI</vt:lpstr>
      <vt:lpstr>Why FastAPI?</vt:lpstr>
      <vt:lpstr>Comparison with other alternatives</vt:lpstr>
      <vt:lpstr>PowerPoint Presentation</vt:lpstr>
      <vt:lpstr>Installation</vt:lpstr>
      <vt:lpstr>Let’s see FastAPI in action </vt:lpstr>
      <vt:lpstr>Resources and Further Readings </vt:lpstr>
      <vt:lpstr>Questions?</vt:lpstr>
      <vt:lpstr>Thank YOU.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Notes – delete before presenting </dc:title>
  <dc:creator>Brad Rush</dc:creator>
  <cp:lastModifiedBy>Ravleen Anand</cp:lastModifiedBy>
  <cp:revision>121</cp:revision>
  <dcterms:created xsi:type="dcterms:W3CDTF">2018-11-01T02:31:26Z</dcterms:created>
  <dcterms:modified xsi:type="dcterms:W3CDTF">2020-04-23T14:25:27Z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0x0101002F4E2DEE2D45744094398080CB0CEAFB</vt:lpwstr>
  </property>
</Properties>
</file>